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0" r:id="rId2"/>
    <p:sldId id="261" r:id="rId3"/>
    <p:sldId id="281" r:id="rId4"/>
    <p:sldId id="273" r:id="rId5"/>
    <p:sldId id="277" r:id="rId6"/>
    <p:sldId id="276" r:id="rId7"/>
    <p:sldId id="278" r:id="rId8"/>
    <p:sldId id="279" r:id="rId9"/>
    <p:sldId id="280" r:id="rId10"/>
    <p:sldId id="282" r:id="rId11"/>
    <p:sldId id="272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46"/>
    <a:srgbClr val="A6CAEC"/>
    <a:srgbClr val="007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27208-72F5-4132-A4C7-F189BBDB5799}" type="datetimeFigureOut">
              <a:rPr lang="es-ES" smtClean="0"/>
              <a:t>04/11/2024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3B540-7794-486F-B541-79647EA1AD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69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7F3F3-6DDB-C64B-BADD-875F8E9F7FA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518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9708A-EB3F-1AF4-5886-3D60F1C7E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3EDD23C-E8C5-2B6B-8FCA-94B8FA02BD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D376F62-886B-ADDF-1AA2-A3BEB1739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D29A36-CBC1-816D-8C8E-2950DA761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7F3F3-6DDB-C64B-BADD-875F8E9F7FA0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6192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7F3F3-6DDB-C64B-BADD-875F8E9F7FA0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5837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7F3F3-6DDB-C64B-BADD-875F8E9F7FA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6549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37EFD-D88A-35F2-7ED5-6E1AAAAB4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62842F5-04A8-3727-1BD0-030F57D72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D61E6B0-F5A3-F7CF-F91F-E01605B09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4F96FE-40DD-6FC5-190C-880B5E8BD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7F3F3-6DDB-C64B-BADD-875F8E9F7FA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8620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190D-1CC2-AF9D-64E7-5E96CF1F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6A7615D-0E44-A2CD-0766-AD2CBE4D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B179585-841E-11A9-5FB9-57C63F445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8E4453-E45D-4C5C-D0BE-F16C6AF6A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7F3F3-6DDB-C64B-BADD-875F8E9F7FA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6817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95444-2EB3-00D7-75CD-522657B83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B17885C-FB11-D78D-F1CF-C34302992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3E063B9-2427-86E4-4680-9280F09B5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4A7C6E-6944-BC3D-5E01-AEF8D9A0A8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7F3F3-6DDB-C64B-BADD-875F8E9F7FA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2691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40384-A83A-B5DB-8E56-F7FAE000F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F0FF7E7-14B3-8C41-AB57-52E1B3A6C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80C1E0B-8F3E-E8F7-28D4-0BBC9850A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483BD3-BBE2-9FF6-F6A2-3EA0A23D3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7F3F3-6DDB-C64B-BADD-875F8E9F7FA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1329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F2914-D085-5071-4EF8-291B3E1C9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F0D0EFB-46D9-B56E-FF6D-B5FFF93E3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C3D8188-79D7-E55D-454A-04B513CFA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10AC00-137B-5AD9-FC70-968A255D03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7F3F3-6DDB-C64B-BADD-875F8E9F7FA0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7924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377F3-3473-BA7B-3B73-DB9C3D80F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72BDE24-3BD4-BE87-8CC3-E849A49B2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634E0CB-E0DA-82BF-83F8-07C312AD2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34A1FA-946F-65F6-1A5E-2CDC7129ED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7F3F3-6DDB-C64B-BADD-875F8E9F7FA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0314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FC600-61EF-B7F7-9FBE-D67C2EFE9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3648117-E843-2592-AEA7-7046C5E01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5B48EA3-6669-EEBE-BBC9-8D6083807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8CCD52-2A5E-4AF1-B219-065BD780B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7F3F3-6DDB-C64B-BADD-875F8E9F7FA0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77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0D4E3D-FDA8-4B2B-0068-3EE53AF6F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E7A815-F695-2F94-3BB1-D6C89C51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D2AF7D-AD31-47D8-71D7-9A138651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6322-127F-4160-B4D5-B35F209004A4}" type="datetimeFigureOut">
              <a:rPr lang="es-ES" smtClean="0"/>
              <a:t>04/11/2024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05D067-75A4-C2B7-790B-4006F06A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46CA39-50B6-10D7-9241-38D98AABA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8764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6E6BF-6929-9DFB-9077-01C3F9C21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E6EFBA-1714-D5D2-94C6-A327B4832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3C1C8C-3999-F265-11DF-CC0A1BABC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6322-127F-4160-B4D5-B35F209004A4}" type="datetimeFigureOut">
              <a:rPr lang="es-ES" smtClean="0"/>
              <a:t>04/11/2024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75287E-BB75-0EE6-5FD9-EF2B8C9BF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D80691-69A6-ABA0-1A62-B3A078328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650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36EDD46-2D71-1BBB-00A3-BB972FBBBB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598581-0A64-8BD7-2A9F-5693172AF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5A1E6A-E7EF-D368-553B-41CCDDFF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6322-127F-4160-B4D5-B35F209004A4}" type="datetimeFigureOut">
              <a:rPr lang="es-ES" smtClean="0"/>
              <a:t>04/11/2024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F2A2AF-171E-1BCF-0768-DBC3036DE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B06137-A154-BB5A-C3B9-7E36A218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4897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9EC2D-AEF8-5AA3-16F6-DB88FE3D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E7192B-BE0C-4B6C-6167-BE547B7F2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ED3E7A-6546-186C-9DAD-99CF809EE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6322-127F-4160-B4D5-B35F209004A4}" type="datetimeFigureOut">
              <a:rPr lang="es-ES" smtClean="0"/>
              <a:t>04/11/2024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F26BFF-1B68-9E4B-6F12-5CBF470F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63E680-427E-9F30-3016-A6F77B83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1324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BEBA-1A57-2293-6195-CD373419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C92A1D-3B6E-B329-0228-24A606859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207222-8F66-31CE-63EF-DDA8BDF8D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6322-127F-4160-B4D5-B35F209004A4}" type="datetimeFigureOut">
              <a:rPr lang="es-ES" smtClean="0"/>
              <a:t>04/11/2024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1E0F1C-363A-0A0A-4619-22A29D400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BED072-9AE4-5BB7-8825-2CEFB810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6720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54261-77D9-B78C-A93D-BD61F784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B7214B-77B9-07E1-FC8E-35F456C14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9A3E27D-3D2B-CF7C-900E-34EF93E4D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412589-D389-7347-CCF6-83A0F62AF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6322-127F-4160-B4D5-B35F209004A4}" type="datetimeFigureOut">
              <a:rPr lang="es-ES" smtClean="0"/>
              <a:t>04/11/2024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484973-01C6-4580-B77E-BDE09235F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DEB2DED-95ED-1473-A9EE-B6BA4A8BE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90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947CB-41B9-230C-37A1-3ED087671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87D6AE-019B-F248-BBF5-F1D1B5078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2DD584E-974C-578D-0D0B-B56F5C1D9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70F0A9E-2FF8-5EC6-85FE-6C2363DC3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410862E-1E4C-76EB-D59C-81D59E92A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8C1B1F-F305-7DBD-E7D9-B929E192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6322-127F-4160-B4D5-B35F209004A4}" type="datetimeFigureOut">
              <a:rPr lang="es-ES" smtClean="0"/>
              <a:t>04/11/2024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A3ADC87-EC0B-0EB4-DF23-639A859FC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72B7726-323D-DC0F-F98D-80DA3CA8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795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4F343-4365-9298-ADCF-F29D059E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D2D4905-55D1-E9A6-944D-F7F3850C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6322-127F-4160-B4D5-B35F209004A4}" type="datetimeFigureOut">
              <a:rPr lang="es-ES" smtClean="0"/>
              <a:t>04/11/2024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B531D0-2DED-997C-9508-BEF7CE4AB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FF9D227-356C-2C70-C67F-2586C3924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762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70726F9-7E4C-EADB-7B6B-624C74604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6322-127F-4160-B4D5-B35F209004A4}" type="datetimeFigureOut">
              <a:rPr lang="es-ES" smtClean="0"/>
              <a:t>04/11/2024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6FAE9D9-0CF9-D0BF-EB76-AFAF555F7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A168C7-1F0E-23CC-3992-CDC4B0EAD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0509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292A2F-0892-12DC-4EBB-D08BFEBEF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9989F9-7727-1EE2-0302-C06A5C68C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BEBC09-D8C4-8B95-FEC2-95187CB90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2AC6E3-8DE4-488F-7C71-489755B90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6322-127F-4160-B4D5-B35F209004A4}" type="datetimeFigureOut">
              <a:rPr lang="es-ES" smtClean="0"/>
              <a:t>04/11/2024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0E1D39-4DC5-D3D7-F024-73B39E5B6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5ACDDD-7196-DE68-02C4-5C296BD5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2338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7B66D-DEF9-5810-FD2D-B86054D9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578CD64-7690-7219-48F2-FA5A9D14C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554EF7-1F59-1D8F-4426-A8533FA999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FBD79A-271F-2763-6B99-EA4ABA075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6322-127F-4160-B4D5-B35F209004A4}" type="datetimeFigureOut">
              <a:rPr lang="es-ES" smtClean="0"/>
              <a:t>04/11/2024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31D72F-81B5-FA5A-5B57-DC1C5969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1D313F-9632-373D-68C1-4D162C0A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1384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C85E78-87DC-2E5F-117E-5788A624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83C0DC-C6FA-EC6D-90D6-5CEE68E77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B498D4-D03E-5AE4-3625-FAE6992AEA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FD6322-127F-4160-B4D5-B35F209004A4}" type="datetimeFigureOut">
              <a:rPr lang="es-ES" smtClean="0"/>
              <a:t>04/11/2024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217DE9-D8F2-613F-0E2B-C0BA59773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299EAF-3642-9B0F-4DFC-47883FDBA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797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F74EFCE-1A8C-EECE-89D5-FA0653322910}"/>
              </a:ext>
            </a:extLst>
          </p:cNvPr>
          <p:cNvSpPr/>
          <p:nvPr/>
        </p:nvSpPr>
        <p:spPr>
          <a:xfrm>
            <a:off x="-9543" y="5793552"/>
            <a:ext cx="12211086" cy="1064449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690900-7BFF-9A44-9007-261460FEB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38" y="334169"/>
            <a:ext cx="8514578" cy="1284526"/>
          </a:xfrm>
        </p:spPr>
        <p:txBody>
          <a:bodyPr anchor="t" anchorCtr="0">
            <a:noAutofit/>
          </a:bodyPr>
          <a:lstStyle/>
          <a:p>
            <a:pPr algn="l">
              <a:lnSpc>
                <a:spcPts val="4500"/>
              </a:lnSpc>
            </a:pPr>
            <a:r>
              <a:rPr lang="es-ES" sz="4800" b="1" dirty="0">
                <a:solidFill>
                  <a:srgbClr val="002646"/>
                </a:solidFill>
                <a:latin typeface="Flecha M Medium" panose="02050503080505060204" pitchFamily="18" charset="77"/>
              </a:rPr>
              <a:t>COMPARACIÓN DE LIBRERÍAS DE VISUALIZACIÓN EN PYTHON</a:t>
            </a:r>
            <a:endParaRPr lang="es-ES" sz="4800" b="1" dirty="0">
              <a:solidFill>
                <a:srgbClr val="002646"/>
              </a:solidFill>
              <a:latin typeface="Flecha M" panose="02050503080505060204" pitchFamily="18" charset="77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26532EE-071F-8D68-6446-1AC45747BB52}"/>
              </a:ext>
            </a:extLst>
          </p:cNvPr>
          <p:cNvSpPr txBox="1">
            <a:spLocks/>
          </p:cNvSpPr>
          <p:nvPr/>
        </p:nvSpPr>
        <p:spPr>
          <a:xfrm>
            <a:off x="9228534" y="334169"/>
            <a:ext cx="2650332" cy="4750392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ts val="4500"/>
              </a:lnSpc>
            </a:pPr>
            <a:r>
              <a:rPr lang="es-ES" sz="4800" b="1" dirty="0">
                <a:solidFill>
                  <a:srgbClr val="002646"/>
                </a:solidFill>
                <a:latin typeface="Flecha M" panose="02050503080505060204" pitchFamily="18" charset="77"/>
              </a:rPr>
              <a:t>2024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4E1EAFE-9D22-4EF4-BFA0-44232F0D46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" r="778"/>
          <a:stretch/>
        </p:blipFill>
        <p:spPr>
          <a:xfrm>
            <a:off x="397" y="5793552"/>
            <a:ext cx="5671879" cy="106444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22ACE09-7F3A-F581-9F51-D737BA67039F}"/>
              </a:ext>
            </a:extLst>
          </p:cNvPr>
          <p:cNvSpPr/>
          <p:nvPr/>
        </p:nvSpPr>
        <p:spPr>
          <a:xfrm>
            <a:off x="199123" y="1618695"/>
            <a:ext cx="8650794" cy="170830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3AE46F4-5F7C-2A1B-194E-2B6AEE13219A}"/>
              </a:ext>
            </a:extLst>
          </p:cNvPr>
          <p:cNvSpPr txBox="1">
            <a:spLocks/>
          </p:cNvSpPr>
          <p:nvPr/>
        </p:nvSpPr>
        <p:spPr>
          <a:xfrm>
            <a:off x="267230" y="2011805"/>
            <a:ext cx="8514578" cy="631760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4500"/>
              </a:lnSpc>
            </a:pPr>
            <a:r>
              <a:rPr lang="es-ES" sz="4400" dirty="0">
                <a:solidFill>
                  <a:srgbClr val="002646"/>
                </a:solidFill>
                <a:latin typeface="Flecha M Medium" panose="02050503080505060204" pitchFamily="18" charset="77"/>
              </a:rPr>
              <a:t>Juan Luis Serradilla Tormos</a:t>
            </a:r>
            <a:endParaRPr lang="es-ES" sz="4400" dirty="0">
              <a:solidFill>
                <a:srgbClr val="002646"/>
              </a:solidFill>
              <a:latin typeface="Flecha M" panose="0205050308050506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96685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B9003-1906-B18E-B6E6-344AA065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E0288C54-2E23-8319-FDB5-204CE5F847B5}"/>
              </a:ext>
            </a:extLst>
          </p:cNvPr>
          <p:cNvSpPr/>
          <p:nvPr/>
        </p:nvSpPr>
        <p:spPr>
          <a:xfrm>
            <a:off x="335338" y="976432"/>
            <a:ext cx="11521325" cy="8084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D524AC9D-DAA9-E98E-8943-A67815D9D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38" y="334170"/>
            <a:ext cx="8514578" cy="570743"/>
          </a:xfrm>
        </p:spPr>
        <p:txBody>
          <a:bodyPr anchor="t" anchorCtr="0">
            <a:noAutofit/>
          </a:bodyPr>
          <a:lstStyle/>
          <a:p>
            <a:pPr algn="l">
              <a:lnSpc>
                <a:spcPts val="4500"/>
              </a:lnSpc>
            </a:pPr>
            <a:r>
              <a:rPr lang="es-ES" sz="4800" b="1" dirty="0">
                <a:solidFill>
                  <a:srgbClr val="002646"/>
                </a:solidFill>
                <a:latin typeface="Flecha M" panose="02050503080505060204" pitchFamily="18" charset="77"/>
              </a:rPr>
              <a:t>3. CONCLUSIONES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2B2ECF-E5D1-659E-4EE2-F0F42E1A7E09}"/>
              </a:ext>
            </a:extLst>
          </p:cNvPr>
          <p:cNvSpPr txBox="1">
            <a:spLocks/>
          </p:cNvSpPr>
          <p:nvPr/>
        </p:nvSpPr>
        <p:spPr>
          <a:xfrm>
            <a:off x="345142" y="1277434"/>
            <a:ext cx="3398042" cy="610965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500"/>
              </a:lnSpc>
            </a:pPr>
            <a:r>
              <a:rPr lang="es-ES" sz="3600" b="1" dirty="0" err="1">
                <a:solidFill>
                  <a:srgbClr val="002646"/>
                </a:solidFill>
                <a:latin typeface="Flecha M" panose="02050503080505060204" pitchFamily="18" charset="77"/>
              </a:rPr>
              <a:t>Matplotlib</a:t>
            </a:r>
            <a:endParaRPr lang="es-ES" sz="3600" b="1" dirty="0">
              <a:solidFill>
                <a:srgbClr val="002646"/>
              </a:solidFill>
              <a:latin typeface="Flecha M" panose="02050503080505060204" pitchFamily="18" charset="77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EFF47CA-49CB-6594-507D-0DC0E813EC19}"/>
              </a:ext>
            </a:extLst>
          </p:cNvPr>
          <p:cNvSpPr/>
          <p:nvPr/>
        </p:nvSpPr>
        <p:spPr>
          <a:xfrm>
            <a:off x="345141" y="1888399"/>
            <a:ext cx="3407845" cy="45719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24B273F-297E-7036-E1CA-AC62E6161692}"/>
              </a:ext>
            </a:extLst>
          </p:cNvPr>
          <p:cNvSpPr txBox="1">
            <a:spLocks/>
          </p:cNvSpPr>
          <p:nvPr/>
        </p:nvSpPr>
        <p:spPr>
          <a:xfrm>
            <a:off x="345142" y="2014086"/>
            <a:ext cx="5760662" cy="4348381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3300" dirty="0">
              <a:solidFill>
                <a:srgbClr val="002646"/>
              </a:solidFill>
              <a:latin typeface="Flecha M" panose="02050503080505060204" pitchFamily="18" charset="77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DCB2FD9-3E67-E896-37ED-7935E47312FD}"/>
              </a:ext>
            </a:extLst>
          </p:cNvPr>
          <p:cNvSpPr txBox="1">
            <a:spLocks/>
          </p:cNvSpPr>
          <p:nvPr/>
        </p:nvSpPr>
        <p:spPr>
          <a:xfrm>
            <a:off x="4406781" y="1268131"/>
            <a:ext cx="3398042" cy="610965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500"/>
              </a:lnSpc>
            </a:pPr>
            <a:r>
              <a:rPr lang="es-ES" sz="3600" b="1" dirty="0" err="1">
                <a:solidFill>
                  <a:srgbClr val="002646"/>
                </a:solidFill>
                <a:latin typeface="Flecha M" panose="02050503080505060204" pitchFamily="18" charset="77"/>
              </a:rPr>
              <a:t>Seaborn</a:t>
            </a:r>
            <a:endParaRPr lang="es-ES" sz="3600" b="1" dirty="0">
              <a:solidFill>
                <a:srgbClr val="002646"/>
              </a:solidFill>
              <a:latin typeface="Flecha M" panose="02050503080505060204" pitchFamily="18" charset="77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78BF04D-6A62-D90C-0D3E-346EF7C35B0A}"/>
              </a:ext>
            </a:extLst>
          </p:cNvPr>
          <p:cNvSpPr/>
          <p:nvPr/>
        </p:nvSpPr>
        <p:spPr>
          <a:xfrm>
            <a:off x="4406780" y="1883540"/>
            <a:ext cx="3398043" cy="45719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BA73A09-BC10-D7E3-4AF4-0577D36A5F8A}"/>
              </a:ext>
            </a:extLst>
          </p:cNvPr>
          <p:cNvSpPr txBox="1">
            <a:spLocks/>
          </p:cNvSpPr>
          <p:nvPr/>
        </p:nvSpPr>
        <p:spPr>
          <a:xfrm>
            <a:off x="8468419" y="1277434"/>
            <a:ext cx="3398042" cy="610965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500"/>
              </a:lnSpc>
            </a:pPr>
            <a:r>
              <a:rPr lang="es-ES" sz="3600" b="1" dirty="0" err="1">
                <a:solidFill>
                  <a:srgbClr val="002646"/>
                </a:solidFill>
                <a:latin typeface="Flecha M" panose="02050503080505060204" pitchFamily="18" charset="77"/>
              </a:rPr>
              <a:t>Plotly</a:t>
            </a:r>
            <a:endParaRPr lang="es-ES" sz="3600" b="1" dirty="0">
              <a:solidFill>
                <a:srgbClr val="002646"/>
              </a:solidFill>
              <a:latin typeface="Flecha M" panose="02050503080505060204" pitchFamily="18" charset="77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9B2EF15-C72C-533E-0DC5-DE14400EA071}"/>
              </a:ext>
            </a:extLst>
          </p:cNvPr>
          <p:cNvSpPr/>
          <p:nvPr/>
        </p:nvSpPr>
        <p:spPr>
          <a:xfrm>
            <a:off x="8458620" y="1888399"/>
            <a:ext cx="3398043" cy="45719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7A5321-39A6-BC27-A55D-1BC00B4F37FB}"/>
              </a:ext>
            </a:extLst>
          </p:cNvPr>
          <p:cNvSpPr/>
          <p:nvPr/>
        </p:nvSpPr>
        <p:spPr>
          <a:xfrm>
            <a:off x="345141" y="4372073"/>
            <a:ext cx="3407845" cy="2218764"/>
          </a:xfrm>
          <a:prstGeom prst="rect">
            <a:avLst/>
          </a:prstGeom>
          <a:solidFill>
            <a:srgbClr val="002646"/>
          </a:solidFill>
          <a:ln w="50800">
            <a:solidFill>
              <a:srgbClr val="002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rgbClr val="A6CAEC"/>
                </a:solidFill>
                <a:latin typeface="Flecha M" panose="02050503080505060204" pitchFamily="18" charset="77"/>
                <a:ea typeface="+mj-ea"/>
                <a:cs typeface="+mj-cs"/>
              </a:rPr>
              <a:t>Poco intuitiva para gráficos complejos y curva de aprendizaje pronunciada al final.</a:t>
            </a:r>
          </a:p>
          <a:p>
            <a:pPr algn="ctr"/>
            <a:endParaRPr lang="es-ES" dirty="0">
              <a:solidFill>
                <a:srgbClr val="A6CAEC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FA99F37-26DB-42E7-AD58-83C9CD4E5E21}"/>
              </a:ext>
            </a:extLst>
          </p:cNvPr>
          <p:cNvSpPr/>
          <p:nvPr/>
        </p:nvSpPr>
        <p:spPr>
          <a:xfrm>
            <a:off x="345141" y="2025648"/>
            <a:ext cx="3407845" cy="2218764"/>
          </a:xfrm>
          <a:prstGeom prst="rect">
            <a:avLst/>
          </a:prstGeom>
          <a:noFill/>
          <a:ln w="50800">
            <a:solidFill>
              <a:srgbClr val="002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  <a:ea typeface="+mj-ea"/>
                <a:cs typeface="+mj-cs"/>
              </a:rPr>
              <a:t>Poco intuitiva para gráficos complejos y curva de aprendizaje pronunciada al final.</a:t>
            </a:r>
          </a:p>
          <a:p>
            <a:pPr algn="ctr"/>
            <a:endParaRPr lang="es-ES" dirty="0">
              <a:solidFill>
                <a:srgbClr val="002646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05B4640-26F6-F53D-8D3F-A9565E8A420F}"/>
              </a:ext>
            </a:extLst>
          </p:cNvPr>
          <p:cNvSpPr/>
          <p:nvPr/>
        </p:nvSpPr>
        <p:spPr>
          <a:xfrm>
            <a:off x="4406780" y="4401371"/>
            <a:ext cx="3398043" cy="2218764"/>
          </a:xfrm>
          <a:prstGeom prst="rect">
            <a:avLst/>
          </a:prstGeom>
          <a:solidFill>
            <a:srgbClr val="002646"/>
          </a:solidFill>
          <a:ln w="50800">
            <a:solidFill>
              <a:srgbClr val="002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rgbClr val="A6CAEC"/>
                </a:solidFill>
                <a:latin typeface="Flecha M" panose="02050503080505060204" pitchFamily="18" charset="77"/>
                <a:ea typeface="+mj-ea"/>
                <a:cs typeface="+mj-cs"/>
              </a:rPr>
              <a:t>Gráficas resultantes muy estilizadas pero con pocas opciones de personalización.</a:t>
            </a:r>
            <a:endParaRPr lang="es-ES" dirty="0">
              <a:solidFill>
                <a:srgbClr val="A6CAEC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95F2693-A279-AE88-9A97-190A2AC4BF1A}"/>
              </a:ext>
            </a:extLst>
          </p:cNvPr>
          <p:cNvSpPr/>
          <p:nvPr/>
        </p:nvSpPr>
        <p:spPr>
          <a:xfrm>
            <a:off x="4406780" y="2054946"/>
            <a:ext cx="3398043" cy="2218764"/>
          </a:xfrm>
          <a:prstGeom prst="rect">
            <a:avLst/>
          </a:prstGeom>
          <a:noFill/>
          <a:ln w="50800">
            <a:solidFill>
              <a:srgbClr val="002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Muy sencilla de </a:t>
            </a:r>
          </a:p>
          <a:p>
            <a:pPr algn="ctr">
              <a:lnSpc>
                <a:spcPct val="100000"/>
              </a:lnSpc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usar para gráficos estadísticos con resultados atractivos.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AF4151C-412C-8525-AA98-C8AB9C9C902A}"/>
              </a:ext>
            </a:extLst>
          </p:cNvPr>
          <p:cNvSpPr/>
          <p:nvPr/>
        </p:nvSpPr>
        <p:spPr>
          <a:xfrm>
            <a:off x="8458620" y="4406230"/>
            <a:ext cx="3398043" cy="2218764"/>
          </a:xfrm>
          <a:prstGeom prst="rect">
            <a:avLst/>
          </a:prstGeom>
          <a:solidFill>
            <a:srgbClr val="002646"/>
          </a:solidFill>
          <a:ln w="50800">
            <a:solidFill>
              <a:srgbClr val="002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rgbClr val="A6CAEC"/>
                </a:solidFill>
                <a:latin typeface="Flecha M" panose="02050503080505060204" pitchFamily="18" charset="77"/>
                <a:ea typeface="+mj-ea"/>
                <a:cs typeface="+mj-cs"/>
              </a:rPr>
              <a:t>Tiempo de ejecución lento al renderizar gráficos interactivos.</a:t>
            </a:r>
            <a:endParaRPr lang="es-ES" dirty="0">
              <a:solidFill>
                <a:srgbClr val="A6CAEC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C9E373E-145B-8CB0-08FA-5F9FC99F63ED}"/>
              </a:ext>
            </a:extLst>
          </p:cNvPr>
          <p:cNvSpPr/>
          <p:nvPr/>
        </p:nvSpPr>
        <p:spPr>
          <a:xfrm>
            <a:off x="8458620" y="2059805"/>
            <a:ext cx="3398043" cy="2218764"/>
          </a:xfrm>
          <a:prstGeom prst="rect">
            <a:avLst/>
          </a:prstGeom>
          <a:noFill/>
          <a:ln w="50800">
            <a:solidFill>
              <a:srgbClr val="002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Gráficos interactivos muy útiles. Poca cantidad de código en muchas gráficas.</a:t>
            </a:r>
          </a:p>
          <a:p>
            <a:pPr algn="ctr"/>
            <a:endParaRPr lang="es-ES" dirty="0">
              <a:solidFill>
                <a:srgbClr val="002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394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9F28255-D570-7F9B-9935-D7D238C9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" r="17"/>
          <a:stretch/>
        </p:blipFill>
        <p:spPr>
          <a:xfrm>
            <a:off x="4347766" y="1680766"/>
            <a:ext cx="3495248" cy="349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99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ángulo 1040">
            <a:extLst>
              <a:ext uri="{FF2B5EF4-FFF2-40B4-BE49-F238E27FC236}">
                <a16:creationId xmlns:a16="http://schemas.microsoft.com/office/drawing/2014/main" id="{732E46F5-02DF-5473-FA75-8ADDF53717F1}"/>
              </a:ext>
            </a:extLst>
          </p:cNvPr>
          <p:cNvSpPr/>
          <p:nvPr/>
        </p:nvSpPr>
        <p:spPr>
          <a:xfrm>
            <a:off x="6785531" y="1438798"/>
            <a:ext cx="5016066" cy="4948148"/>
          </a:xfrm>
          <a:prstGeom prst="rect">
            <a:avLst/>
          </a:prstGeom>
          <a:noFill/>
          <a:ln w="161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FA4F707-D476-663C-95F3-CF38CE521C3F}"/>
              </a:ext>
            </a:extLst>
          </p:cNvPr>
          <p:cNvSpPr/>
          <p:nvPr/>
        </p:nvSpPr>
        <p:spPr>
          <a:xfrm>
            <a:off x="335338" y="976432"/>
            <a:ext cx="11521325" cy="8084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11A8C3F4-11DF-3F1F-0C98-DC3B329D1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38" y="334170"/>
            <a:ext cx="8514578" cy="570743"/>
          </a:xfrm>
        </p:spPr>
        <p:txBody>
          <a:bodyPr anchor="t" anchorCtr="0">
            <a:noAutofit/>
          </a:bodyPr>
          <a:lstStyle/>
          <a:p>
            <a:pPr algn="l">
              <a:lnSpc>
                <a:spcPts val="4500"/>
              </a:lnSpc>
            </a:pPr>
            <a:r>
              <a:rPr lang="es-ES" sz="4800" b="1" dirty="0">
                <a:solidFill>
                  <a:srgbClr val="002646"/>
                </a:solidFill>
                <a:latin typeface="Flecha M" panose="02050503080505060204" pitchFamily="18" charset="77"/>
              </a:rPr>
              <a:t>INTRODUCCIÓN</a:t>
            </a:r>
          </a:p>
        </p:txBody>
      </p:sp>
      <p:pic>
        <p:nvPicPr>
          <p:cNvPr id="1029" name="Imagen 1028" descr="Icono&#10;&#10;Descripción generada automáticamente">
            <a:extLst>
              <a:ext uri="{FF2B5EF4-FFF2-40B4-BE49-F238E27FC236}">
                <a16:creationId xmlns:a16="http://schemas.microsoft.com/office/drawing/2014/main" id="{6B69B1EB-3E1E-49BC-C677-921B090E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804" y="1535068"/>
            <a:ext cx="3537280" cy="1768640"/>
          </a:xfrm>
          <a:prstGeom prst="rect">
            <a:avLst/>
          </a:prstGeom>
        </p:spPr>
      </p:pic>
      <p:pic>
        <p:nvPicPr>
          <p:cNvPr id="1032" name="Imagen 1031" descr="Logotipo&#10;&#10;Descripción generada automáticamente">
            <a:extLst>
              <a:ext uri="{FF2B5EF4-FFF2-40B4-BE49-F238E27FC236}">
                <a16:creationId xmlns:a16="http://schemas.microsoft.com/office/drawing/2014/main" id="{EB1120E2-64BE-28A9-CE98-8DFF502EB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389" y="3303708"/>
            <a:ext cx="4508323" cy="1290946"/>
          </a:xfrm>
          <a:prstGeom prst="rect">
            <a:avLst/>
          </a:prstGeom>
        </p:spPr>
      </p:pic>
      <p:pic>
        <p:nvPicPr>
          <p:cNvPr id="1037" name="Imagen 1036" descr="Texto, Logotipo&#10;&#10;Descripción generada automáticamente">
            <a:extLst>
              <a:ext uri="{FF2B5EF4-FFF2-40B4-BE49-F238E27FC236}">
                <a16:creationId xmlns:a16="http://schemas.microsoft.com/office/drawing/2014/main" id="{4DF33B5B-B342-A688-5B63-A807009E2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03" y="4203015"/>
            <a:ext cx="4882095" cy="2746178"/>
          </a:xfrm>
          <a:prstGeom prst="rect">
            <a:avLst/>
          </a:prstGeom>
        </p:spPr>
      </p:pic>
      <p:sp>
        <p:nvSpPr>
          <p:cNvPr id="1038" name="Título 1">
            <a:extLst>
              <a:ext uri="{FF2B5EF4-FFF2-40B4-BE49-F238E27FC236}">
                <a16:creationId xmlns:a16="http://schemas.microsoft.com/office/drawing/2014/main" id="{E9E3D402-68BC-22D5-E4B8-690971F28AFC}"/>
              </a:ext>
            </a:extLst>
          </p:cNvPr>
          <p:cNvSpPr txBox="1">
            <a:spLocks/>
          </p:cNvSpPr>
          <p:nvPr/>
        </p:nvSpPr>
        <p:spPr>
          <a:xfrm>
            <a:off x="335338" y="1438798"/>
            <a:ext cx="8514578" cy="610965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4500"/>
              </a:lnSpc>
            </a:pPr>
            <a:r>
              <a:rPr lang="es-ES" sz="3600" b="1" dirty="0">
                <a:solidFill>
                  <a:srgbClr val="002646"/>
                </a:solidFill>
                <a:latin typeface="Flecha M" panose="02050503080505060204" pitchFamily="18" charset="77"/>
              </a:rPr>
              <a:t>Características para comparar:</a:t>
            </a:r>
          </a:p>
        </p:txBody>
      </p:sp>
      <p:sp>
        <p:nvSpPr>
          <p:cNvPr id="1039" name="Rectángulo 1038">
            <a:extLst>
              <a:ext uri="{FF2B5EF4-FFF2-40B4-BE49-F238E27FC236}">
                <a16:creationId xmlns:a16="http://schemas.microsoft.com/office/drawing/2014/main" id="{D6186094-8963-A5A3-3B96-285E503DEA6A}"/>
              </a:ext>
            </a:extLst>
          </p:cNvPr>
          <p:cNvSpPr/>
          <p:nvPr/>
        </p:nvSpPr>
        <p:spPr>
          <a:xfrm>
            <a:off x="335338" y="2049763"/>
            <a:ext cx="5760662" cy="45719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040" name="Título 1">
            <a:extLst>
              <a:ext uri="{FF2B5EF4-FFF2-40B4-BE49-F238E27FC236}">
                <a16:creationId xmlns:a16="http://schemas.microsoft.com/office/drawing/2014/main" id="{AB282B2D-0897-72B9-BE01-B85B1B5A879E}"/>
              </a:ext>
            </a:extLst>
          </p:cNvPr>
          <p:cNvSpPr txBox="1">
            <a:spLocks/>
          </p:cNvSpPr>
          <p:nvPr/>
        </p:nvSpPr>
        <p:spPr>
          <a:xfrm>
            <a:off x="335338" y="2175450"/>
            <a:ext cx="5760662" cy="4348381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+mj-lt"/>
              <a:buAutoNum type="arabicPeriod"/>
            </a:pPr>
            <a:r>
              <a:rPr lang="es-ES" sz="3300" dirty="0">
                <a:solidFill>
                  <a:srgbClr val="002646"/>
                </a:solidFill>
                <a:latin typeface="Flecha M" panose="02050503080505060204" pitchFamily="18" charset="77"/>
              </a:rPr>
              <a:t>Características</a:t>
            </a:r>
          </a:p>
          <a:p>
            <a:pPr marL="571500" indent="-571500" algn="l">
              <a:lnSpc>
                <a:spcPct val="150000"/>
              </a:lnSpc>
              <a:buFont typeface="+mj-lt"/>
              <a:buAutoNum type="arabicPeriod"/>
            </a:pPr>
            <a:r>
              <a:rPr lang="es-ES" sz="3300" dirty="0">
                <a:solidFill>
                  <a:srgbClr val="002646"/>
                </a:solidFill>
                <a:latin typeface="Flecha M" panose="02050503080505060204" pitchFamily="18" charset="77"/>
              </a:rPr>
              <a:t>Gráficas</a:t>
            </a:r>
          </a:p>
          <a:p>
            <a:pPr marL="571500" indent="-571500" algn="l">
              <a:lnSpc>
                <a:spcPct val="150000"/>
              </a:lnSpc>
              <a:buFont typeface="+mj-lt"/>
              <a:buAutoNum type="arabicPeriod"/>
            </a:pPr>
            <a:r>
              <a:rPr lang="es-ES" sz="3300" dirty="0">
                <a:solidFill>
                  <a:srgbClr val="002646"/>
                </a:solidFill>
                <a:latin typeface="Flecha M" panose="0205050308050506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14774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F2B98-A31A-C6B2-F13D-325875651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A4609AEF-A9E4-EAEF-2A87-91918990396C}"/>
              </a:ext>
            </a:extLst>
          </p:cNvPr>
          <p:cNvSpPr/>
          <p:nvPr/>
        </p:nvSpPr>
        <p:spPr>
          <a:xfrm>
            <a:off x="335338" y="976432"/>
            <a:ext cx="11521325" cy="8084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3B32FBD-C8FB-0FC6-DF42-3D6FA6D8B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38" y="334170"/>
            <a:ext cx="8514578" cy="570743"/>
          </a:xfrm>
        </p:spPr>
        <p:txBody>
          <a:bodyPr anchor="t" anchorCtr="0">
            <a:noAutofit/>
          </a:bodyPr>
          <a:lstStyle/>
          <a:p>
            <a:pPr algn="l">
              <a:lnSpc>
                <a:spcPts val="4500"/>
              </a:lnSpc>
            </a:pPr>
            <a:r>
              <a:rPr lang="es-ES" sz="4800" b="1" dirty="0">
                <a:solidFill>
                  <a:srgbClr val="002646"/>
                </a:solidFill>
                <a:latin typeface="Flecha M" panose="02050503080505060204" pitchFamily="18" charset="77"/>
              </a:rPr>
              <a:t>1. CARACTERÍSTICAS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35E4FF-D496-51F5-DDE8-3E5F545F6656}"/>
              </a:ext>
            </a:extLst>
          </p:cNvPr>
          <p:cNvSpPr txBox="1">
            <a:spLocks/>
          </p:cNvSpPr>
          <p:nvPr/>
        </p:nvSpPr>
        <p:spPr>
          <a:xfrm>
            <a:off x="335338" y="1438798"/>
            <a:ext cx="3174344" cy="610965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4500"/>
              </a:lnSpc>
            </a:pPr>
            <a:r>
              <a:rPr lang="es-ES" sz="3600" b="1" dirty="0" err="1">
                <a:solidFill>
                  <a:srgbClr val="002646"/>
                </a:solidFill>
                <a:latin typeface="Flecha M" panose="02050503080505060204" pitchFamily="18" charset="77"/>
              </a:rPr>
              <a:t>Matplotlib</a:t>
            </a:r>
            <a:endParaRPr lang="es-ES" sz="3600" b="1" dirty="0">
              <a:solidFill>
                <a:srgbClr val="002646"/>
              </a:solidFill>
              <a:latin typeface="Flecha M" panose="02050503080505060204" pitchFamily="18" charset="77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0E9B772-7962-BC51-AFB8-25E4E7FDA787}"/>
              </a:ext>
            </a:extLst>
          </p:cNvPr>
          <p:cNvSpPr/>
          <p:nvPr/>
        </p:nvSpPr>
        <p:spPr>
          <a:xfrm>
            <a:off x="335338" y="2049763"/>
            <a:ext cx="3174344" cy="45719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7A4CF6E-DA9A-5059-B1B9-6EB967A750D7}"/>
              </a:ext>
            </a:extLst>
          </p:cNvPr>
          <p:cNvSpPr txBox="1">
            <a:spLocks/>
          </p:cNvSpPr>
          <p:nvPr/>
        </p:nvSpPr>
        <p:spPr>
          <a:xfrm>
            <a:off x="335338" y="2175450"/>
            <a:ext cx="5760662" cy="4348381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3300" dirty="0">
              <a:solidFill>
                <a:srgbClr val="002646"/>
              </a:solidFill>
              <a:latin typeface="Flecha M" panose="02050503080505060204" pitchFamily="18" charset="77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EC5DEF-2B32-DAE0-F9D7-638882C3BEAE}"/>
              </a:ext>
            </a:extLst>
          </p:cNvPr>
          <p:cNvSpPr txBox="1">
            <a:spLocks/>
          </p:cNvSpPr>
          <p:nvPr/>
        </p:nvSpPr>
        <p:spPr>
          <a:xfrm>
            <a:off x="4508828" y="1438798"/>
            <a:ext cx="3174344" cy="610965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4500"/>
              </a:lnSpc>
            </a:pPr>
            <a:r>
              <a:rPr lang="es-ES" sz="3600" b="1" dirty="0" err="1">
                <a:solidFill>
                  <a:srgbClr val="002646"/>
                </a:solidFill>
                <a:latin typeface="Flecha M" panose="02050503080505060204" pitchFamily="18" charset="77"/>
              </a:rPr>
              <a:t>Seaborn</a:t>
            </a:r>
            <a:endParaRPr lang="es-ES" sz="3600" b="1" dirty="0">
              <a:solidFill>
                <a:srgbClr val="002646"/>
              </a:solidFill>
              <a:latin typeface="Flecha M" panose="02050503080505060204" pitchFamily="18" charset="77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7F3D9F4-7103-41AF-6711-2CFB317AA03B}"/>
              </a:ext>
            </a:extLst>
          </p:cNvPr>
          <p:cNvSpPr/>
          <p:nvPr/>
        </p:nvSpPr>
        <p:spPr>
          <a:xfrm>
            <a:off x="4508828" y="2049763"/>
            <a:ext cx="3174344" cy="45719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ABCCD36-7955-597A-0720-402C9D3E357F}"/>
              </a:ext>
            </a:extLst>
          </p:cNvPr>
          <p:cNvSpPr txBox="1">
            <a:spLocks/>
          </p:cNvSpPr>
          <p:nvPr/>
        </p:nvSpPr>
        <p:spPr>
          <a:xfrm>
            <a:off x="8672515" y="1438798"/>
            <a:ext cx="3174344" cy="610965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4500"/>
              </a:lnSpc>
            </a:pPr>
            <a:r>
              <a:rPr lang="es-ES" sz="3600" b="1" dirty="0" err="1">
                <a:solidFill>
                  <a:srgbClr val="002646"/>
                </a:solidFill>
                <a:latin typeface="Flecha M" panose="02050503080505060204" pitchFamily="18" charset="77"/>
              </a:rPr>
              <a:t>Plotly</a:t>
            </a:r>
            <a:endParaRPr lang="es-ES" sz="3600" b="1" dirty="0">
              <a:solidFill>
                <a:srgbClr val="002646"/>
              </a:solidFill>
              <a:latin typeface="Flecha M" panose="02050503080505060204" pitchFamily="18" charset="77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62758B2-055C-7FB7-CAE1-1670E5949ED5}"/>
              </a:ext>
            </a:extLst>
          </p:cNvPr>
          <p:cNvSpPr/>
          <p:nvPr/>
        </p:nvSpPr>
        <p:spPr>
          <a:xfrm>
            <a:off x="8672515" y="2049763"/>
            <a:ext cx="3174344" cy="45719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1210AE18-6623-5E92-AEC0-5E906E67970D}"/>
              </a:ext>
            </a:extLst>
          </p:cNvPr>
          <p:cNvSpPr txBox="1">
            <a:spLocks/>
          </p:cNvSpPr>
          <p:nvPr/>
        </p:nvSpPr>
        <p:spPr>
          <a:xfrm>
            <a:off x="4508828" y="2175449"/>
            <a:ext cx="3550862" cy="4348381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Gran cantidad de funciones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" sz="1000" dirty="0">
              <a:solidFill>
                <a:srgbClr val="002646"/>
              </a:solidFill>
              <a:latin typeface="Flecha M" panose="02050503080505060204" pitchFamily="18" charset="77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Gráficos estilizados con poca personalización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" sz="1000" dirty="0">
              <a:solidFill>
                <a:srgbClr val="002646"/>
              </a:solidFill>
              <a:latin typeface="Flecha M" panose="02050503080505060204" pitchFamily="18" charset="77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Gran facilidad en estadística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061D2ED4-C26E-C57C-B694-2399A7FE36D4}"/>
              </a:ext>
            </a:extLst>
          </p:cNvPr>
          <p:cNvSpPr txBox="1">
            <a:spLocks/>
          </p:cNvSpPr>
          <p:nvPr/>
        </p:nvSpPr>
        <p:spPr>
          <a:xfrm>
            <a:off x="8682318" y="2175449"/>
            <a:ext cx="3550862" cy="4348381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Gran cantidad de funciones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" sz="1000" dirty="0">
              <a:solidFill>
                <a:srgbClr val="002646"/>
              </a:solidFill>
              <a:latin typeface="Flecha M" panose="02050503080505060204" pitchFamily="18" charset="77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Gráficos interactivos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" sz="1000" dirty="0">
              <a:solidFill>
                <a:srgbClr val="002646"/>
              </a:solidFill>
              <a:latin typeface="Flecha M" panose="02050503080505060204" pitchFamily="18" charset="77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Generación sencilla para gráficos complejos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BC952339-AF59-9CD9-F6DF-181286A45234}"/>
              </a:ext>
            </a:extLst>
          </p:cNvPr>
          <p:cNvSpPr txBox="1">
            <a:spLocks/>
          </p:cNvSpPr>
          <p:nvPr/>
        </p:nvSpPr>
        <p:spPr>
          <a:xfrm>
            <a:off x="335338" y="2299219"/>
            <a:ext cx="3550862" cy="4348381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Gran comunidad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" sz="1000" dirty="0">
              <a:solidFill>
                <a:srgbClr val="002646"/>
              </a:solidFill>
              <a:latin typeface="Flecha M" panose="02050503080505060204" pitchFamily="18" charset="77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Versatilidad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" sz="1000" dirty="0">
              <a:solidFill>
                <a:srgbClr val="002646"/>
              </a:solidFill>
              <a:latin typeface="Flecha M" panose="02050503080505060204" pitchFamily="18" charset="77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Curva de aprendizaje inicial</a:t>
            </a:r>
          </a:p>
        </p:txBody>
      </p:sp>
    </p:spTree>
    <p:extLst>
      <p:ext uri="{BB962C8B-B14F-4D97-AF65-F5344CB8AC3E}">
        <p14:creationId xmlns:p14="http://schemas.microsoft.com/office/powerpoint/2010/main" val="63711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E881F-57C7-ADAD-D500-A0D87AD38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465FEFC5-F7B6-5D55-E1DF-921EF363B018}"/>
              </a:ext>
            </a:extLst>
          </p:cNvPr>
          <p:cNvSpPr/>
          <p:nvPr/>
        </p:nvSpPr>
        <p:spPr>
          <a:xfrm>
            <a:off x="335338" y="976432"/>
            <a:ext cx="11521325" cy="8084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9AAA8D66-0D48-26A5-03B9-B98A0D3BD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38" y="334170"/>
            <a:ext cx="8514578" cy="570743"/>
          </a:xfrm>
        </p:spPr>
        <p:txBody>
          <a:bodyPr anchor="t" anchorCtr="0">
            <a:noAutofit/>
          </a:bodyPr>
          <a:lstStyle/>
          <a:p>
            <a:pPr algn="l">
              <a:lnSpc>
                <a:spcPts val="4500"/>
              </a:lnSpc>
            </a:pPr>
            <a:r>
              <a:rPr lang="es-ES" sz="4800" b="1" dirty="0">
                <a:solidFill>
                  <a:srgbClr val="002646"/>
                </a:solidFill>
                <a:latin typeface="Flecha M" panose="02050503080505060204" pitchFamily="18" charset="77"/>
              </a:rPr>
              <a:t>2.1. Gráfico de violín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7C1FF330-9E10-B32F-C41F-9456D7EC9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532" y="1717862"/>
            <a:ext cx="3586005" cy="2857500"/>
          </a:xfrm>
          <a:prstGeom prst="rect">
            <a:avLst/>
          </a:prstGeom>
          <a:ln w="120650">
            <a:solidFill>
              <a:schemeClr val="accent1">
                <a:shade val="15000"/>
              </a:schemeClr>
            </a:solidFill>
          </a:ln>
        </p:spPr>
      </p:pic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4AF47132-23FD-E5EC-0221-CDE831B72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725" y="1717862"/>
            <a:ext cx="3690938" cy="2857500"/>
          </a:xfrm>
          <a:prstGeom prst="rect">
            <a:avLst/>
          </a:prstGeom>
          <a:ln w="1206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DD67B964-BDD7-C05F-C399-5E9D41176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39" y="1717862"/>
            <a:ext cx="3586006" cy="2857500"/>
          </a:xfrm>
          <a:prstGeom prst="rect">
            <a:avLst/>
          </a:prstGeom>
          <a:ln w="120650">
            <a:solidFill>
              <a:schemeClr val="accent1">
                <a:shade val="15000"/>
              </a:schemeClr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EBED4B2-40FD-B7DE-8FFF-BE49AEC3CEB2}"/>
              </a:ext>
            </a:extLst>
          </p:cNvPr>
          <p:cNvSpPr/>
          <p:nvPr/>
        </p:nvSpPr>
        <p:spPr>
          <a:xfrm>
            <a:off x="335339" y="4898491"/>
            <a:ext cx="3586006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Matplotlib</a:t>
            </a:r>
            <a:endParaRPr lang="es-ES" sz="2400" b="1" dirty="0">
              <a:solidFill>
                <a:srgbClr val="B4C7E7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89AF1F0-BDCE-86DB-B76B-8576EA4F7A2F}"/>
              </a:ext>
            </a:extLst>
          </p:cNvPr>
          <p:cNvSpPr/>
          <p:nvPr/>
        </p:nvSpPr>
        <p:spPr>
          <a:xfrm>
            <a:off x="4250532" y="4898491"/>
            <a:ext cx="3586006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Seaborn</a:t>
            </a:r>
            <a:endParaRPr lang="es-ES" sz="2400" b="1" dirty="0">
              <a:solidFill>
                <a:srgbClr val="B4C7E7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BB4F11A-9A31-03F2-9A8B-DD03CA4398D8}"/>
              </a:ext>
            </a:extLst>
          </p:cNvPr>
          <p:cNvSpPr/>
          <p:nvPr/>
        </p:nvSpPr>
        <p:spPr>
          <a:xfrm>
            <a:off x="8165725" y="4880561"/>
            <a:ext cx="3586006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Plotly</a:t>
            </a:r>
            <a:endParaRPr lang="es-ES" sz="2400" b="1" dirty="0">
              <a:solidFill>
                <a:srgbClr val="B4C7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563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04902-47C7-5C59-B8D3-F64520A9F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6ABC88EE-5BB0-E192-6A78-1FF8713A30DF}"/>
              </a:ext>
            </a:extLst>
          </p:cNvPr>
          <p:cNvSpPr/>
          <p:nvPr/>
        </p:nvSpPr>
        <p:spPr>
          <a:xfrm>
            <a:off x="335338" y="976432"/>
            <a:ext cx="11521325" cy="8084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1B4E479-8378-7DF8-2E49-E8D1112C1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38" y="334170"/>
            <a:ext cx="8514578" cy="570743"/>
          </a:xfrm>
        </p:spPr>
        <p:txBody>
          <a:bodyPr anchor="t" anchorCtr="0">
            <a:noAutofit/>
          </a:bodyPr>
          <a:lstStyle/>
          <a:p>
            <a:pPr algn="l">
              <a:lnSpc>
                <a:spcPts val="4500"/>
              </a:lnSpc>
            </a:pPr>
            <a:r>
              <a:rPr lang="es-ES" sz="4800" b="1" dirty="0">
                <a:solidFill>
                  <a:srgbClr val="002646"/>
                </a:solidFill>
                <a:latin typeface="Flecha M" panose="02050503080505060204" pitchFamily="18" charset="77"/>
              </a:rPr>
              <a:t>2.1. Gráfico de violín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C8FFA9A2-8926-0ED8-130A-4CC0E6F4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0" y="3939995"/>
            <a:ext cx="6455824" cy="1834668"/>
          </a:xfrm>
          <a:prstGeom prst="rect">
            <a:avLst/>
          </a:prstGeom>
          <a:ln w="120650">
            <a:solidFill>
              <a:schemeClr val="accent1">
                <a:shade val="15000"/>
              </a:schemeClr>
            </a:solidFill>
          </a:ln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87ADBD5A-55BE-A92E-D272-81C04FB40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90" y="1382133"/>
            <a:ext cx="6455824" cy="2322239"/>
          </a:xfrm>
          <a:prstGeom prst="rect">
            <a:avLst/>
          </a:prstGeom>
          <a:ln w="120650">
            <a:solidFill>
              <a:schemeClr val="accent1">
                <a:shade val="15000"/>
              </a:schemeClr>
            </a:solidFill>
          </a:ln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EC412676-8CE2-3852-1327-828C0AD2F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91" y="6010285"/>
            <a:ext cx="6455824" cy="489078"/>
          </a:xfrm>
          <a:prstGeom prst="rect">
            <a:avLst/>
          </a:prstGeom>
          <a:ln w="120650">
            <a:solidFill>
              <a:schemeClr val="accent1">
                <a:shade val="15000"/>
              </a:schemeClr>
            </a:solidFill>
          </a:ln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3D31349C-B793-CE60-9AF8-AD265955789C}"/>
              </a:ext>
            </a:extLst>
          </p:cNvPr>
          <p:cNvSpPr/>
          <p:nvPr/>
        </p:nvSpPr>
        <p:spPr>
          <a:xfrm>
            <a:off x="9065933" y="2282916"/>
            <a:ext cx="2325477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Matplotlib</a:t>
            </a:r>
            <a:endParaRPr lang="es-ES" sz="2400" b="1" dirty="0">
              <a:solidFill>
                <a:srgbClr val="B4C7E7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E7ADF3F-9F0E-75BF-248C-6C0291FF8855}"/>
              </a:ext>
            </a:extLst>
          </p:cNvPr>
          <p:cNvSpPr/>
          <p:nvPr/>
        </p:nvSpPr>
        <p:spPr>
          <a:xfrm>
            <a:off x="9065933" y="4577881"/>
            <a:ext cx="2325477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Seaborn</a:t>
            </a:r>
            <a:endParaRPr lang="es-ES" sz="2400" b="1" dirty="0">
              <a:solidFill>
                <a:srgbClr val="B4C7E7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468C3D2-56EB-ECC3-9F74-20A2F18BFC91}"/>
              </a:ext>
            </a:extLst>
          </p:cNvPr>
          <p:cNvSpPr/>
          <p:nvPr/>
        </p:nvSpPr>
        <p:spPr>
          <a:xfrm>
            <a:off x="9065932" y="5994487"/>
            <a:ext cx="2325477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Plotly</a:t>
            </a:r>
            <a:endParaRPr lang="es-ES" sz="2400" b="1" dirty="0">
              <a:solidFill>
                <a:srgbClr val="B4C7E7"/>
              </a:solidFill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108CB022-AA0A-1222-ACF9-B77F0E8606F2}"/>
              </a:ext>
            </a:extLst>
          </p:cNvPr>
          <p:cNvCxnSpPr>
            <a:stCxn id="9" idx="3"/>
          </p:cNvCxnSpPr>
          <p:nvPr/>
        </p:nvCxnSpPr>
        <p:spPr>
          <a:xfrm>
            <a:off x="7006314" y="2543253"/>
            <a:ext cx="2059619" cy="0"/>
          </a:xfrm>
          <a:prstGeom prst="straightConnector1">
            <a:avLst/>
          </a:prstGeom>
          <a:ln w="107950">
            <a:solidFill>
              <a:srgbClr val="002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E2BE523-AD83-CF98-A001-DAEE231DF5F1}"/>
              </a:ext>
            </a:extLst>
          </p:cNvPr>
          <p:cNvCxnSpPr/>
          <p:nvPr/>
        </p:nvCxnSpPr>
        <p:spPr>
          <a:xfrm>
            <a:off x="7006314" y="4857329"/>
            <a:ext cx="2059619" cy="0"/>
          </a:xfrm>
          <a:prstGeom prst="straightConnector1">
            <a:avLst/>
          </a:prstGeom>
          <a:ln w="107950">
            <a:solidFill>
              <a:srgbClr val="002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75C47D1-531D-0A35-EE99-8D5DA34A7F76}"/>
              </a:ext>
            </a:extLst>
          </p:cNvPr>
          <p:cNvCxnSpPr/>
          <p:nvPr/>
        </p:nvCxnSpPr>
        <p:spPr>
          <a:xfrm>
            <a:off x="7006314" y="6254824"/>
            <a:ext cx="2059619" cy="0"/>
          </a:xfrm>
          <a:prstGeom prst="straightConnector1">
            <a:avLst/>
          </a:prstGeom>
          <a:ln w="107950">
            <a:solidFill>
              <a:srgbClr val="002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222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A1FA2-503E-6E7C-5DFF-580F9F34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65D6A4EB-4A67-32DF-6A24-C6D585CCE064}"/>
              </a:ext>
            </a:extLst>
          </p:cNvPr>
          <p:cNvSpPr/>
          <p:nvPr/>
        </p:nvSpPr>
        <p:spPr>
          <a:xfrm>
            <a:off x="335338" y="976432"/>
            <a:ext cx="11521325" cy="8084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D12877F4-E15A-E607-667D-5F2E8F1EA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38" y="334170"/>
            <a:ext cx="8514578" cy="570743"/>
          </a:xfrm>
        </p:spPr>
        <p:txBody>
          <a:bodyPr anchor="t" anchorCtr="0">
            <a:noAutofit/>
          </a:bodyPr>
          <a:lstStyle/>
          <a:p>
            <a:pPr algn="l">
              <a:lnSpc>
                <a:spcPts val="4500"/>
              </a:lnSpc>
            </a:pPr>
            <a:r>
              <a:rPr lang="es-ES" sz="4800" b="1" dirty="0">
                <a:solidFill>
                  <a:srgbClr val="002646"/>
                </a:solidFill>
                <a:latin typeface="Flecha M" panose="02050503080505060204" pitchFamily="18" charset="77"/>
              </a:rPr>
              <a:t>2.3. Gráfico de parejas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F7443CF-6517-5A61-804C-F8D8945811F9}"/>
              </a:ext>
            </a:extLst>
          </p:cNvPr>
          <p:cNvSpPr/>
          <p:nvPr/>
        </p:nvSpPr>
        <p:spPr>
          <a:xfrm>
            <a:off x="8171451" y="5237118"/>
            <a:ext cx="3319706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Plotly</a:t>
            </a:r>
            <a:endParaRPr lang="es-ES" sz="2400" b="1" dirty="0">
              <a:solidFill>
                <a:srgbClr val="B4C7E7"/>
              </a:solidFill>
            </a:endParaRPr>
          </a:p>
        </p:txBody>
      </p:sp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5FE90ABC-C730-28CC-76BD-4FCED7E36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40" y="1656380"/>
            <a:ext cx="3269421" cy="3269421"/>
          </a:xfrm>
          <a:prstGeom prst="rect">
            <a:avLst/>
          </a:prstGeom>
          <a:ln w="120650">
            <a:solidFill>
              <a:schemeClr val="accent1">
                <a:shade val="15000"/>
              </a:schemeClr>
            </a:solidFill>
          </a:ln>
        </p:spPr>
      </p:pic>
      <p:pic>
        <p:nvPicPr>
          <p:cNvPr id="5" name="Imagen 4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DD83318A-71DA-C5B8-CED4-93FDDB734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324" y="1656380"/>
            <a:ext cx="3995959" cy="3269421"/>
          </a:xfrm>
          <a:prstGeom prst="rect">
            <a:avLst/>
          </a:prstGeom>
          <a:ln w="1206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Imagen 6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689FA93E-9EBB-E3D9-FACB-69A56CF4A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860" y="1656380"/>
            <a:ext cx="3697165" cy="3269421"/>
          </a:xfrm>
          <a:prstGeom prst="rect">
            <a:avLst/>
          </a:prstGeom>
          <a:ln w="120650">
            <a:solidFill>
              <a:schemeClr val="accent1">
                <a:shade val="15000"/>
              </a:schemeClr>
            </a:solidFill>
          </a:ln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730DC57-8E1D-FF41-FD9C-207CC8D563A1}"/>
              </a:ext>
            </a:extLst>
          </p:cNvPr>
          <p:cNvSpPr/>
          <p:nvPr/>
        </p:nvSpPr>
        <p:spPr>
          <a:xfrm>
            <a:off x="350140" y="5237118"/>
            <a:ext cx="3319706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Matplotlib</a:t>
            </a:r>
            <a:endParaRPr lang="es-ES" sz="2400" b="1" dirty="0">
              <a:solidFill>
                <a:srgbClr val="B4C7E7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B448EE2-84F6-1DC1-D59B-4AB13921A701}"/>
              </a:ext>
            </a:extLst>
          </p:cNvPr>
          <p:cNvSpPr/>
          <p:nvPr/>
        </p:nvSpPr>
        <p:spPr>
          <a:xfrm>
            <a:off x="4091732" y="5237118"/>
            <a:ext cx="3319706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Seaborn</a:t>
            </a:r>
            <a:endParaRPr lang="es-ES" sz="2400" b="1" dirty="0">
              <a:solidFill>
                <a:srgbClr val="B4C7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228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2FA3B-0BDA-092C-EAD7-39D36FAA1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5F44923F-9874-8B1C-ABF9-DF5B5FB1B20E}"/>
              </a:ext>
            </a:extLst>
          </p:cNvPr>
          <p:cNvSpPr/>
          <p:nvPr/>
        </p:nvSpPr>
        <p:spPr>
          <a:xfrm>
            <a:off x="335338" y="976432"/>
            <a:ext cx="11521325" cy="8084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B7898A6E-0381-F05A-3C87-55F823E12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38" y="334170"/>
            <a:ext cx="8514578" cy="570743"/>
          </a:xfrm>
        </p:spPr>
        <p:txBody>
          <a:bodyPr anchor="t" anchorCtr="0">
            <a:noAutofit/>
          </a:bodyPr>
          <a:lstStyle/>
          <a:p>
            <a:pPr algn="l">
              <a:lnSpc>
                <a:spcPts val="4500"/>
              </a:lnSpc>
            </a:pPr>
            <a:r>
              <a:rPr lang="es-ES" sz="4800" b="1" dirty="0">
                <a:solidFill>
                  <a:srgbClr val="002646"/>
                </a:solidFill>
                <a:latin typeface="Flecha M" panose="02050503080505060204" pitchFamily="18" charset="77"/>
              </a:rPr>
              <a:t>2.3. Gráfico de parejas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87EF61-8D00-B9D6-512F-411EE4112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63" y="4007827"/>
            <a:ext cx="5581765" cy="1136837"/>
          </a:xfrm>
          <a:prstGeom prst="rect">
            <a:avLst/>
          </a:prstGeom>
          <a:ln w="120650">
            <a:solidFill>
              <a:srgbClr val="002646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4A00D31-60ED-2168-E3C9-9FBEA979D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62" y="5417147"/>
            <a:ext cx="5581765" cy="1272683"/>
          </a:xfrm>
          <a:prstGeom prst="rect">
            <a:avLst/>
          </a:prstGeom>
          <a:ln w="120650">
            <a:solidFill>
              <a:srgbClr val="002646"/>
            </a:solidFill>
          </a:ln>
        </p:spPr>
      </p:pic>
      <p:pic>
        <p:nvPicPr>
          <p:cNvPr id="18" name="Imagen 17" descr="Texto&#10;&#10;Descripción generada automáticamente">
            <a:extLst>
              <a:ext uri="{FF2B5EF4-FFF2-40B4-BE49-F238E27FC236}">
                <a16:creationId xmlns:a16="http://schemas.microsoft.com/office/drawing/2014/main" id="{C7067FE5-81E7-50BB-27B6-D0A9D71D0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563" y="1218441"/>
            <a:ext cx="5581765" cy="2516902"/>
          </a:xfrm>
          <a:prstGeom prst="rect">
            <a:avLst/>
          </a:prstGeom>
          <a:ln w="120650">
            <a:solidFill>
              <a:srgbClr val="002646"/>
            </a:solidFill>
          </a:ln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CFB155F2-5746-9A70-A3CF-49BF8711141C}"/>
              </a:ext>
            </a:extLst>
          </p:cNvPr>
          <p:cNvSpPr/>
          <p:nvPr/>
        </p:nvSpPr>
        <p:spPr>
          <a:xfrm>
            <a:off x="8608733" y="2194433"/>
            <a:ext cx="2325477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Matplotlib</a:t>
            </a:r>
            <a:endParaRPr lang="es-ES" sz="2400" b="1" dirty="0">
              <a:solidFill>
                <a:srgbClr val="B4C7E7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8BF7800-D633-706B-E989-CB8C68A21B26}"/>
              </a:ext>
            </a:extLst>
          </p:cNvPr>
          <p:cNvSpPr/>
          <p:nvPr/>
        </p:nvSpPr>
        <p:spPr>
          <a:xfrm>
            <a:off x="8608734" y="4250834"/>
            <a:ext cx="2325477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Seaborn</a:t>
            </a:r>
            <a:endParaRPr lang="es-ES" sz="2400" b="1" dirty="0">
              <a:solidFill>
                <a:srgbClr val="B4C7E7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54FFBD6-2DA3-5619-41F6-42B2C3739128}"/>
              </a:ext>
            </a:extLst>
          </p:cNvPr>
          <p:cNvSpPr/>
          <p:nvPr/>
        </p:nvSpPr>
        <p:spPr>
          <a:xfrm>
            <a:off x="8608734" y="5786561"/>
            <a:ext cx="2325477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Plotly</a:t>
            </a:r>
            <a:endParaRPr lang="es-ES" sz="2400" b="1" dirty="0">
              <a:solidFill>
                <a:srgbClr val="B4C7E7"/>
              </a:solidFill>
            </a:endParaRP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A157C5F-F48E-6DE3-D237-715FBA3FF086}"/>
              </a:ext>
            </a:extLst>
          </p:cNvPr>
          <p:cNvCxnSpPr/>
          <p:nvPr/>
        </p:nvCxnSpPr>
        <p:spPr>
          <a:xfrm>
            <a:off x="6549114" y="2454770"/>
            <a:ext cx="2059619" cy="0"/>
          </a:xfrm>
          <a:prstGeom prst="straightConnector1">
            <a:avLst/>
          </a:prstGeom>
          <a:ln w="107950">
            <a:solidFill>
              <a:srgbClr val="002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C3C807E6-C9F1-E013-03CB-90341A783125}"/>
              </a:ext>
            </a:extLst>
          </p:cNvPr>
          <p:cNvCxnSpPr/>
          <p:nvPr/>
        </p:nvCxnSpPr>
        <p:spPr>
          <a:xfrm>
            <a:off x="6549115" y="4530282"/>
            <a:ext cx="2059619" cy="0"/>
          </a:xfrm>
          <a:prstGeom prst="straightConnector1">
            <a:avLst/>
          </a:prstGeom>
          <a:ln w="107950">
            <a:solidFill>
              <a:srgbClr val="002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7871198E-A9C4-EB4E-9418-15808A2BF8D7}"/>
              </a:ext>
            </a:extLst>
          </p:cNvPr>
          <p:cNvCxnSpPr/>
          <p:nvPr/>
        </p:nvCxnSpPr>
        <p:spPr>
          <a:xfrm>
            <a:off x="6549116" y="6046898"/>
            <a:ext cx="2059619" cy="0"/>
          </a:xfrm>
          <a:prstGeom prst="straightConnector1">
            <a:avLst/>
          </a:prstGeom>
          <a:ln w="107950">
            <a:solidFill>
              <a:srgbClr val="002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63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B3B94-7DBF-9A00-E0AE-A407ED9E2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CC13512D-ED6D-E4C8-3414-62923169CF3D}"/>
              </a:ext>
            </a:extLst>
          </p:cNvPr>
          <p:cNvSpPr/>
          <p:nvPr/>
        </p:nvSpPr>
        <p:spPr>
          <a:xfrm>
            <a:off x="335338" y="976432"/>
            <a:ext cx="11521325" cy="8084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2235462B-CEF7-5502-60FD-791B1E8CF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38" y="334170"/>
            <a:ext cx="8514578" cy="570743"/>
          </a:xfrm>
        </p:spPr>
        <p:txBody>
          <a:bodyPr anchor="t" anchorCtr="0">
            <a:noAutofit/>
          </a:bodyPr>
          <a:lstStyle/>
          <a:p>
            <a:pPr algn="l">
              <a:lnSpc>
                <a:spcPts val="4500"/>
              </a:lnSpc>
            </a:pPr>
            <a:r>
              <a:rPr lang="es-ES" sz="4800" b="1" dirty="0">
                <a:solidFill>
                  <a:srgbClr val="002646"/>
                </a:solidFill>
                <a:latin typeface="Flecha M" panose="02050503080505060204" pitchFamily="18" charset="77"/>
              </a:rPr>
              <a:t>2.3. Gráfico de parejas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C1D73A7-9D25-C0FB-CBBD-8114A5D4E046}"/>
              </a:ext>
            </a:extLst>
          </p:cNvPr>
          <p:cNvSpPr/>
          <p:nvPr/>
        </p:nvSpPr>
        <p:spPr>
          <a:xfrm>
            <a:off x="7082487" y="6003157"/>
            <a:ext cx="3319706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Plotly</a:t>
            </a:r>
            <a:endParaRPr lang="es-ES" sz="2400" b="1" dirty="0">
              <a:solidFill>
                <a:srgbClr val="B4C7E7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40B23C9-6AF1-7C17-717C-D76D3DF1D1D7}"/>
              </a:ext>
            </a:extLst>
          </p:cNvPr>
          <p:cNvSpPr/>
          <p:nvPr/>
        </p:nvSpPr>
        <p:spPr>
          <a:xfrm>
            <a:off x="1848219" y="6003157"/>
            <a:ext cx="3319706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Matplotlib</a:t>
            </a:r>
            <a:endParaRPr lang="es-ES" sz="2400" b="1" dirty="0">
              <a:solidFill>
                <a:srgbClr val="B4C7E7"/>
              </a:solidFill>
            </a:endParaRPr>
          </a:p>
        </p:txBody>
      </p: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3264680B-6041-1225-7A02-142304D4C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47" y="1517947"/>
            <a:ext cx="4603947" cy="4226969"/>
          </a:xfrm>
          <a:prstGeom prst="rect">
            <a:avLst/>
          </a:prstGeom>
          <a:ln w="120650">
            <a:solidFill>
              <a:srgbClr val="002646"/>
            </a:solidFill>
          </a:ln>
        </p:spPr>
      </p:pic>
      <p:pic>
        <p:nvPicPr>
          <p:cNvPr id="10" name="Imagen 9" descr="Gráfico, Gráfico radial, Gráfico de dispersión&#10;&#10;Descripción generada automáticamente">
            <a:extLst>
              <a:ext uri="{FF2B5EF4-FFF2-40B4-BE49-F238E27FC236}">
                <a16:creationId xmlns:a16="http://schemas.microsoft.com/office/drawing/2014/main" id="{3CA6DFA6-BA77-122C-FD53-4202EF37A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583" y="1517948"/>
            <a:ext cx="4243810" cy="4226969"/>
          </a:xfrm>
          <a:prstGeom prst="rect">
            <a:avLst/>
          </a:prstGeom>
          <a:ln w="120650">
            <a:solidFill>
              <a:srgbClr val="002646"/>
            </a:solidFill>
          </a:ln>
        </p:spPr>
      </p:pic>
    </p:spTree>
    <p:extLst>
      <p:ext uri="{BB962C8B-B14F-4D97-AF65-F5344CB8AC3E}">
        <p14:creationId xmlns:p14="http://schemas.microsoft.com/office/powerpoint/2010/main" val="1028011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37388-3064-1E69-82AE-443475964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ECD22048-7A51-A799-7451-0FA0B5BAA8E9}"/>
              </a:ext>
            </a:extLst>
          </p:cNvPr>
          <p:cNvSpPr/>
          <p:nvPr/>
        </p:nvSpPr>
        <p:spPr>
          <a:xfrm>
            <a:off x="335338" y="976432"/>
            <a:ext cx="11521325" cy="8084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203041AD-C38F-7732-9CD2-CA471665E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38" y="334170"/>
            <a:ext cx="8514578" cy="570743"/>
          </a:xfrm>
        </p:spPr>
        <p:txBody>
          <a:bodyPr anchor="t" anchorCtr="0">
            <a:noAutofit/>
          </a:bodyPr>
          <a:lstStyle/>
          <a:p>
            <a:pPr algn="l">
              <a:lnSpc>
                <a:spcPts val="4500"/>
              </a:lnSpc>
            </a:pPr>
            <a:r>
              <a:rPr lang="es-ES" sz="4800" b="1" dirty="0">
                <a:solidFill>
                  <a:srgbClr val="002646"/>
                </a:solidFill>
                <a:latin typeface="Flecha M" panose="02050503080505060204" pitchFamily="18" charset="77"/>
              </a:rPr>
              <a:t>2.3. Gráfico de parejas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87B290B-8C86-3C72-DD2A-1186F8164D87}"/>
              </a:ext>
            </a:extLst>
          </p:cNvPr>
          <p:cNvSpPr/>
          <p:nvPr/>
        </p:nvSpPr>
        <p:spPr>
          <a:xfrm>
            <a:off x="8876968" y="3086462"/>
            <a:ext cx="2325477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Matplotlib</a:t>
            </a:r>
            <a:endParaRPr lang="es-ES" sz="2400" b="1" dirty="0">
              <a:solidFill>
                <a:srgbClr val="B4C7E7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6FDA7AB-0B3D-D12B-7620-F2325B95BE41}"/>
              </a:ext>
            </a:extLst>
          </p:cNvPr>
          <p:cNvSpPr/>
          <p:nvPr/>
        </p:nvSpPr>
        <p:spPr>
          <a:xfrm>
            <a:off x="8876968" y="5786561"/>
            <a:ext cx="2325477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Plotly</a:t>
            </a:r>
            <a:endParaRPr lang="es-ES" sz="2400" b="1" dirty="0">
              <a:solidFill>
                <a:srgbClr val="B4C7E7"/>
              </a:solidFill>
            </a:endParaRP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67151363-5AA1-B928-4927-B660EFFCED67}"/>
              </a:ext>
            </a:extLst>
          </p:cNvPr>
          <p:cNvCxnSpPr/>
          <p:nvPr/>
        </p:nvCxnSpPr>
        <p:spPr>
          <a:xfrm>
            <a:off x="6817349" y="3346799"/>
            <a:ext cx="2059619" cy="0"/>
          </a:xfrm>
          <a:prstGeom prst="straightConnector1">
            <a:avLst/>
          </a:prstGeom>
          <a:ln w="107950">
            <a:solidFill>
              <a:srgbClr val="002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0050B309-A53F-6A4D-6FED-30434214DC6C}"/>
              </a:ext>
            </a:extLst>
          </p:cNvPr>
          <p:cNvCxnSpPr/>
          <p:nvPr/>
        </p:nvCxnSpPr>
        <p:spPr>
          <a:xfrm>
            <a:off x="6817350" y="6046898"/>
            <a:ext cx="2059619" cy="0"/>
          </a:xfrm>
          <a:prstGeom prst="straightConnector1">
            <a:avLst/>
          </a:prstGeom>
          <a:ln w="107950">
            <a:solidFill>
              <a:srgbClr val="002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872CEF10-9E37-2B81-1212-D0F07BFB0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14" y="1327588"/>
            <a:ext cx="5663154" cy="3818063"/>
          </a:xfrm>
          <a:prstGeom prst="rect">
            <a:avLst/>
          </a:prstGeom>
          <a:ln w="120650">
            <a:solidFill>
              <a:srgbClr val="002646"/>
            </a:solidFill>
          </a:ln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DD3414F0-B7C6-78C6-F14C-9D62C256D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114" y="5415963"/>
            <a:ext cx="5663154" cy="1247243"/>
          </a:xfrm>
          <a:prstGeom prst="rect">
            <a:avLst/>
          </a:prstGeom>
          <a:ln w="120650">
            <a:solidFill>
              <a:srgbClr val="002646"/>
            </a:solidFill>
          </a:ln>
        </p:spPr>
      </p:pic>
    </p:spTree>
    <p:extLst>
      <p:ext uri="{BB962C8B-B14F-4D97-AF65-F5344CB8AC3E}">
        <p14:creationId xmlns:p14="http://schemas.microsoft.com/office/powerpoint/2010/main" val="36642198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190</Words>
  <Application>Microsoft Office PowerPoint</Application>
  <PresentationFormat>Panorámica</PresentationFormat>
  <Paragraphs>71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Flecha M</vt:lpstr>
      <vt:lpstr>Flecha M Medium</vt:lpstr>
      <vt:lpstr>Tema de Office</vt:lpstr>
      <vt:lpstr>COMPARACIÓN DE LIBRERÍAS DE VISUALIZACIÓN EN PYTHON</vt:lpstr>
      <vt:lpstr>INTRODUCCIÓN</vt:lpstr>
      <vt:lpstr>1. CARACTERÍSTICAS</vt:lpstr>
      <vt:lpstr>2.1. Gráfico de violín</vt:lpstr>
      <vt:lpstr>2.1. Gráfico de violín</vt:lpstr>
      <vt:lpstr>2.3. Gráfico de parejas</vt:lpstr>
      <vt:lpstr>2.3. Gráfico de parejas</vt:lpstr>
      <vt:lpstr>2.3. Gráfico de parejas</vt:lpstr>
      <vt:lpstr>2.3. Gráfico de parejas</vt:lpstr>
      <vt:lpstr>3. 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LUIS SERRADILLA TORMOS</dc:creator>
  <cp:lastModifiedBy>JUAN LUIS SERRADILLA TORMOS</cp:lastModifiedBy>
  <cp:revision>2</cp:revision>
  <dcterms:created xsi:type="dcterms:W3CDTF">2024-11-04T16:37:58Z</dcterms:created>
  <dcterms:modified xsi:type="dcterms:W3CDTF">2024-11-04T19:28:40Z</dcterms:modified>
</cp:coreProperties>
</file>